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0" r:id="rId4"/>
  </p:sldMasterIdLst>
  <p:sldIdLst>
    <p:sldId id="276" r:id="rId5"/>
    <p:sldId id="260" r:id="rId6"/>
    <p:sldId id="259" r:id="rId7"/>
    <p:sldId id="264" r:id="rId8"/>
    <p:sldId id="265" r:id="rId9"/>
    <p:sldId id="266" r:id="rId10"/>
    <p:sldId id="277" r:id="rId11"/>
    <p:sldId id="278" r:id="rId12"/>
    <p:sldId id="279" r:id="rId13"/>
    <p:sldId id="280" r:id="rId14"/>
  </p:sldIdLst>
  <p:sldSz cx="24382413" cy="13716000"/>
  <p:notesSz cx="6858000" cy="9144000"/>
  <p:embeddedFontLst>
    <p:embeddedFont>
      <p:font typeface="Avenir Next LT Pro" panose="020B0504020202020204" pitchFamily="34" charset="0"/>
      <p:regular r:id="rId15"/>
      <p:bold r:id="rId16"/>
      <p:italic r:id="rId17"/>
      <p:boldItalic r:id="rId18"/>
    </p:embeddedFont>
    <p:embeddedFont>
      <p:font typeface="Avenir Next LT Pro Demi" panose="020B0704020202020204" pitchFamily="34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CF2"/>
    <a:srgbClr val="49597C"/>
    <a:srgbClr val="FCDE1B"/>
    <a:srgbClr val="FCE70D"/>
    <a:srgbClr val="445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6"/>
    <p:restoredTop sz="94702"/>
  </p:normalViewPr>
  <p:slideViewPr>
    <p:cSldViewPr snapToGrid="0" snapToObjects="1">
      <p:cViewPr varScale="1">
        <p:scale>
          <a:sx n="53" d="100"/>
          <a:sy n="53" d="100"/>
        </p:scale>
        <p:origin x="52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7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8.fntdata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A black and yellow rectangle&#10;&#10;Description automatically generated">
            <a:extLst>
              <a:ext uri="{FF2B5EF4-FFF2-40B4-BE49-F238E27FC236}">
                <a16:creationId xmlns:a16="http://schemas.microsoft.com/office/drawing/2014/main" id="{A1F77F29-47B4-771F-16AC-939CFBBA0F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21144212" y="287132"/>
            <a:ext cx="3310645" cy="3764813"/>
          </a:xfrm>
          <a:prstGeom prst="rect">
            <a:avLst/>
          </a:prstGeom>
        </p:spPr>
      </p:pic>
      <p:pic>
        <p:nvPicPr>
          <p:cNvPr id="22" name="Picture 21" descr="A black and grey gradient&#10;&#10;Description automatically generated">
            <a:extLst>
              <a:ext uri="{FF2B5EF4-FFF2-40B4-BE49-F238E27FC236}">
                <a16:creationId xmlns:a16="http://schemas.microsoft.com/office/drawing/2014/main" id="{BAB1A97B-5122-2442-2DDD-6FBFBA136A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1155"/>
          <a:stretch/>
        </p:blipFill>
        <p:spPr>
          <a:xfrm>
            <a:off x="0" y="5569527"/>
            <a:ext cx="5703840" cy="78547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F01650B-2867-8F68-418D-CA0E053CEBE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2131" y="10620050"/>
            <a:ext cx="19742726" cy="2804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794" y="2265675"/>
            <a:ext cx="23124822" cy="1786270"/>
          </a:xfrm>
        </p:spPr>
        <p:txBody>
          <a:bodyPr lIns="0" tIns="0" rIns="0" bIns="0" anchor="b"/>
          <a:lstStyle>
            <a:lvl1pPr algn="l">
              <a:defRPr sz="11999"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8794" y="4426594"/>
            <a:ext cx="23124822" cy="703324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4800" b="0" i="0">
                <a:solidFill>
                  <a:schemeClr val="accent1"/>
                </a:solidFill>
                <a:latin typeface="Avenir Next LT Pro Demi" panose="020B0504020202020204" pitchFamily="34" charset="77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Name and Institution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33F2B2F-EC70-802D-3EAF-98F64D140B09}"/>
              </a:ext>
            </a:extLst>
          </p:cNvPr>
          <p:cNvSpPr/>
          <p:nvPr userDrawn="1"/>
        </p:nvSpPr>
        <p:spPr>
          <a:xfrm>
            <a:off x="5577840" y="13319760"/>
            <a:ext cx="18804573" cy="396240"/>
          </a:xfrm>
          <a:prstGeom prst="rect">
            <a:avLst/>
          </a:prstGeom>
          <a:solidFill>
            <a:srgbClr val="85CC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 black and yellow rectangle&#10;&#10;Description automatically generated">
            <a:extLst>
              <a:ext uri="{FF2B5EF4-FFF2-40B4-BE49-F238E27FC236}">
                <a16:creationId xmlns:a16="http://schemas.microsoft.com/office/drawing/2014/main" id="{6367227E-2D41-025C-066F-D561CB8BDE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76298"/>
            <a:ext cx="3310645" cy="3764813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7289AFEC-903C-23B3-90F3-660D191DEF22}"/>
              </a:ext>
            </a:extLst>
          </p:cNvPr>
          <p:cNvGrpSpPr/>
          <p:nvPr userDrawn="1"/>
        </p:nvGrpSpPr>
        <p:grpSpPr>
          <a:xfrm>
            <a:off x="-628797" y="29579998"/>
            <a:ext cx="24382413" cy="13324226"/>
            <a:chOff x="0" y="391774"/>
            <a:chExt cx="24382413" cy="13324226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D72CE1D-D505-574B-E8D8-1CA76A612AD3}"/>
                </a:ext>
              </a:extLst>
            </p:cNvPr>
            <p:cNvSpPr/>
            <p:nvPr userDrawn="1"/>
          </p:nvSpPr>
          <p:spPr>
            <a:xfrm>
              <a:off x="23753618" y="391776"/>
              <a:ext cx="628795" cy="1332422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CD92ABB-276E-65DC-2929-A5D99D003EA9}"/>
                </a:ext>
              </a:extLst>
            </p:cNvPr>
            <p:cNvSpPr/>
            <p:nvPr userDrawn="1"/>
          </p:nvSpPr>
          <p:spPr>
            <a:xfrm>
              <a:off x="0" y="391775"/>
              <a:ext cx="628795" cy="13137189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EB26F6D-370D-99B0-82D6-8971077566CE}"/>
                </a:ext>
              </a:extLst>
            </p:cNvPr>
            <p:cNvSpPr/>
            <p:nvPr userDrawn="1"/>
          </p:nvSpPr>
          <p:spPr>
            <a:xfrm rot="5400000">
              <a:off x="11867521" y="-11135689"/>
              <a:ext cx="628795" cy="2368372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FD447DC-1C6B-3A87-5D4F-B04FA5EDC73B}"/>
                </a:ext>
              </a:extLst>
            </p:cNvPr>
            <p:cNvSpPr/>
            <p:nvPr userDrawn="1"/>
          </p:nvSpPr>
          <p:spPr>
            <a:xfrm rot="5400000">
              <a:off x="11867522" y="1167149"/>
              <a:ext cx="628795" cy="2368372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8AF51206-333B-3DFC-103C-A72BCFBCB426}"/>
              </a:ext>
            </a:extLst>
          </p:cNvPr>
          <p:cNvSpPr/>
          <p:nvPr userDrawn="1"/>
        </p:nvSpPr>
        <p:spPr>
          <a:xfrm>
            <a:off x="-81906" y="13319760"/>
            <a:ext cx="24673359" cy="396241"/>
          </a:xfrm>
          <a:prstGeom prst="rect">
            <a:avLst/>
          </a:prstGeom>
          <a:solidFill>
            <a:srgbClr val="49597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9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FC0A266-82D4-A702-5BB7-C9EA39277589}"/>
              </a:ext>
            </a:extLst>
          </p:cNvPr>
          <p:cNvSpPr/>
          <p:nvPr userDrawn="1"/>
        </p:nvSpPr>
        <p:spPr>
          <a:xfrm>
            <a:off x="-102688" y="5105028"/>
            <a:ext cx="24673359" cy="3505944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84170" y="5965824"/>
            <a:ext cx="19765029" cy="1784351"/>
          </a:xfrm>
        </p:spPr>
        <p:txBody>
          <a:bodyPr lIns="0" tIns="0" rIns="0" bIns="0" anchor="b"/>
          <a:lstStyle>
            <a:lvl1pPr algn="l">
              <a:defRPr sz="11999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&amp;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015" y="8904647"/>
            <a:ext cx="18752656" cy="71483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800" b="0" i="0">
                <a:solidFill>
                  <a:srgbClr val="49597C"/>
                </a:solidFill>
                <a:latin typeface="Avenir Next LT Pro Demi" panose="020B0504020202020204" pitchFamily="34" charset="77"/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50A2758E-01FA-07BC-1193-98F068B67F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rot="10800000">
            <a:off x="-49628" y="-1"/>
            <a:ext cx="11627156" cy="12624396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8EA7C02-F642-CC80-B7AF-DF7BAD896D4E}"/>
              </a:ext>
            </a:extLst>
          </p:cNvPr>
          <p:cNvGrpSpPr/>
          <p:nvPr userDrawn="1"/>
        </p:nvGrpSpPr>
        <p:grpSpPr>
          <a:xfrm>
            <a:off x="0" y="11876957"/>
            <a:ext cx="24197801" cy="1818260"/>
            <a:chOff x="0" y="11876957"/>
            <a:chExt cx="24197801" cy="181826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BDFB3EF-D03D-ABFD-965B-14D4495EF3F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84611" y="11876957"/>
              <a:ext cx="24013190" cy="181826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C9A9850-3F51-1B31-912E-DE31962F53EA}"/>
                </a:ext>
              </a:extLst>
            </p:cNvPr>
            <p:cNvSpPr/>
            <p:nvPr userDrawn="1"/>
          </p:nvSpPr>
          <p:spPr>
            <a:xfrm>
              <a:off x="0" y="12812856"/>
              <a:ext cx="20737902" cy="5671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211F857-5A9A-A2C0-1FB0-670561C5BFA2}"/>
                </a:ext>
              </a:extLst>
            </p:cNvPr>
            <p:cNvSpPr/>
            <p:nvPr userDrawn="1"/>
          </p:nvSpPr>
          <p:spPr>
            <a:xfrm>
              <a:off x="0" y="12639216"/>
              <a:ext cx="21345914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900" b="1" dirty="0">
                  <a:solidFill>
                    <a:srgbClr val="49597C"/>
                  </a:solidFill>
                </a:rPr>
                <a:t>30TH ANNUAL MEETING OF SOCIETY FOR SIMULATION IN EUROPE – </a:t>
              </a:r>
              <a:r>
                <a:rPr lang="en-GB" sz="2800" b="1" dirty="0">
                  <a:solidFill>
                    <a:srgbClr val="85CCF2"/>
                  </a:solidFill>
                </a:rPr>
                <a:t>DEVELOPING, ADOPTING AND EMBEDDING INNOVATIVE SIMULATION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707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3601" y="633600"/>
            <a:ext cx="23115598" cy="1631618"/>
          </a:xfrm>
        </p:spPr>
        <p:txBody>
          <a:bodyPr lIns="0" tIns="0" rIns="0" bIns="0" anchor="t">
            <a:noAutofit/>
          </a:bodyPr>
          <a:lstStyle>
            <a:lvl1pPr>
              <a:defRPr sz="56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600" y="2898000"/>
            <a:ext cx="23115599" cy="9104400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  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3C7912-F4EA-CDDA-F473-1428C0DE23BA}"/>
              </a:ext>
            </a:extLst>
          </p:cNvPr>
          <p:cNvSpPr/>
          <p:nvPr userDrawn="1"/>
        </p:nvSpPr>
        <p:spPr>
          <a:xfrm>
            <a:off x="-102688" y="-4464"/>
            <a:ext cx="24673359" cy="396238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35DB904-2C0F-51E4-9415-81A0B3CA7256}"/>
              </a:ext>
            </a:extLst>
          </p:cNvPr>
          <p:cNvGrpSpPr/>
          <p:nvPr userDrawn="1"/>
        </p:nvGrpSpPr>
        <p:grpSpPr>
          <a:xfrm>
            <a:off x="0" y="11876957"/>
            <a:ext cx="24197801" cy="1818260"/>
            <a:chOff x="0" y="11876957"/>
            <a:chExt cx="24197801" cy="181826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2D7788F-2CB2-4C1B-ABB2-2109088EA9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84611" y="11876957"/>
              <a:ext cx="24013190" cy="181826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4717ED0-EB3F-BE58-D6B2-52964557BDED}"/>
                </a:ext>
              </a:extLst>
            </p:cNvPr>
            <p:cNvSpPr/>
            <p:nvPr userDrawn="1"/>
          </p:nvSpPr>
          <p:spPr>
            <a:xfrm>
              <a:off x="0" y="12812856"/>
              <a:ext cx="20737902" cy="5671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CC92A21-9176-62C3-D7A2-658847E87D44}"/>
                </a:ext>
              </a:extLst>
            </p:cNvPr>
            <p:cNvSpPr/>
            <p:nvPr userDrawn="1"/>
          </p:nvSpPr>
          <p:spPr>
            <a:xfrm>
              <a:off x="0" y="12639216"/>
              <a:ext cx="21345914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900" b="1" dirty="0">
                  <a:solidFill>
                    <a:srgbClr val="49597C"/>
                  </a:solidFill>
                </a:rPr>
                <a:t>30TH ANNUAL MEETING OF SOCIETY FOR SIMULATION IN EUROPE – </a:t>
              </a:r>
              <a:r>
                <a:rPr lang="en-GB" sz="2800" b="1" dirty="0">
                  <a:solidFill>
                    <a:srgbClr val="85CCF2"/>
                  </a:solidFill>
                </a:rPr>
                <a:t>DEVELOPING, ADOPTING AND EMBEDDING INNOVATIVE SIMULATION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089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3600" y="633600"/>
            <a:ext cx="23115599" cy="1630800"/>
          </a:xfrm>
        </p:spPr>
        <p:txBody>
          <a:bodyPr lIns="0" tIns="0" rIns="0" bIns="0" anchor="t">
            <a:normAutofit/>
          </a:bodyPr>
          <a:lstStyle>
            <a:lvl1pPr>
              <a:defRPr sz="56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600" y="2898000"/>
            <a:ext cx="11239200" cy="9104400"/>
          </a:xfrm>
        </p:spPr>
        <p:txBody>
          <a:bodyPr lIns="0" tIns="0" rIns="0" bIns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06400" y="2898000"/>
            <a:ext cx="11239200" cy="9103612"/>
          </a:xfrm>
        </p:spPr>
        <p:txBody>
          <a:bodyPr lIns="0" tIns="0" rIns="0" bIns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1B65F5-997C-0524-4E32-134C27261997}"/>
              </a:ext>
            </a:extLst>
          </p:cNvPr>
          <p:cNvSpPr/>
          <p:nvPr userDrawn="1"/>
        </p:nvSpPr>
        <p:spPr>
          <a:xfrm>
            <a:off x="-102688" y="-4464"/>
            <a:ext cx="24673359" cy="396238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18249AF-5159-CD2F-78EF-7EE44FA94486}"/>
              </a:ext>
            </a:extLst>
          </p:cNvPr>
          <p:cNvGrpSpPr/>
          <p:nvPr userDrawn="1"/>
        </p:nvGrpSpPr>
        <p:grpSpPr>
          <a:xfrm>
            <a:off x="0" y="11876957"/>
            <a:ext cx="24197801" cy="1818260"/>
            <a:chOff x="0" y="11876957"/>
            <a:chExt cx="24197801" cy="181826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C0FE9DE-5232-1B5A-0190-7DF7244918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84611" y="11876957"/>
              <a:ext cx="24013190" cy="181826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222F1FE-3116-90F8-B290-72FBFD40EE7E}"/>
                </a:ext>
              </a:extLst>
            </p:cNvPr>
            <p:cNvSpPr/>
            <p:nvPr userDrawn="1"/>
          </p:nvSpPr>
          <p:spPr>
            <a:xfrm>
              <a:off x="0" y="12812856"/>
              <a:ext cx="20737902" cy="5671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BCCE2E-4A35-C0BC-D373-D99B825560E2}"/>
                </a:ext>
              </a:extLst>
            </p:cNvPr>
            <p:cNvSpPr/>
            <p:nvPr userDrawn="1"/>
          </p:nvSpPr>
          <p:spPr>
            <a:xfrm>
              <a:off x="0" y="12639216"/>
              <a:ext cx="21345914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900" b="1" dirty="0">
                  <a:solidFill>
                    <a:srgbClr val="49597C"/>
                  </a:solidFill>
                </a:rPr>
                <a:t>30TH ANNUAL MEETING OF SOCIETY FOR SIMULATION IN EUROPE – </a:t>
              </a:r>
              <a:r>
                <a:rPr lang="en-GB" sz="2800" b="1" dirty="0">
                  <a:solidFill>
                    <a:srgbClr val="85CCF2"/>
                  </a:solidFill>
                </a:rPr>
                <a:t>DEVELOPING, ADOPTING AND EMBEDDING INNOVATIVE SIMULATION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990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ing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3600" y="633600"/>
            <a:ext cx="23115599" cy="1630800"/>
          </a:xfrm>
        </p:spPr>
        <p:txBody>
          <a:bodyPr lIns="0" tIns="0" rIns="0" bIns="0" anchor="t">
            <a:normAutofit/>
          </a:bodyPr>
          <a:lstStyle>
            <a:lvl1pPr>
              <a:defRPr sz="56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600" y="2898000"/>
            <a:ext cx="7279200" cy="9104400"/>
          </a:xfrm>
        </p:spPr>
        <p:txBody>
          <a:bodyPr lIns="0" tIns="0" rIns="0" bIns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50000" y="2898000"/>
            <a:ext cx="7279200" cy="9103612"/>
          </a:xfrm>
        </p:spPr>
        <p:txBody>
          <a:bodyPr lIns="0" tIns="0" rIns="0" bIns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3ADFE1-2971-0741-9535-1DC1F3822D1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470313" y="2898774"/>
            <a:ext cx="7278687" cy="910283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8F29DB-D9E0-8A01-61DD-58BB61D56091}"/>
              </a:ext>
            </a:extLst>
          </p:cNvPr>
          <p:cNvSpPr/>
          <p:nvPr userDrawn="1"/>
        </p:nvSpPr>
        <p:spPr>
          <a:xfrm>
            <a:off x="-102688" y="-4464"/>
            <a:ext cx="24673359" cy="396238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80D8A46-60D7-1482-B36B-25BE06CBEC57}"/>
              </a:ext>
            </a:extLst>
          </p:cNvPr>
          <p:cNvGrpSpPr/>
          <p:nvPr userDrawn="1"/>
        </p:nvGrpSpPr>
        <p:grpSpPr>
          <a:xfrm>
            <a:off x="0" y="11876957"/>
            <a:ext cx="24197801" cy="1818260"/>
            <a:chOff x="0" y="11876957"/>
            <a:chExt cx="24197801" cy="181826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FC568CC-B64C-9219-30D0-F6DA86459D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84611" y="11876957"/>
              <a:ext cx="24013190" cy="1818260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DC4290D-247F-5789-4A58-D0D411C5D6DD}"/>
                </a:ext>
              </a:extLst>
            </p:cNvPr>
            <p:cNvSpPr/>
            <p:nvPr userDrawn="1"/>
          </p:nvSpPr>
          <p:spPr>
            <a:xfrm>
              <a:off x="0" y="12812856"/>
              <a:ext cx="20737902" cy="5671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6D1B668-F58F-D256-A9BA-546A51B6CB36}"/>
                </a:ext>
              </a:extLst>
            </p:cNvPr>
            <p:cNvSpPr/>
            <p:nvPr userDrawn="1"/>
          </p:nvSpPr>
          <p:spPr>
            <a:xfrm>
              <a:off x="0" y="12639216"/>
              <a:ext cx="21345914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900" b="1" dirty="0">
                  <a:solidFill>
                    <a:srgbClr val="49597C"/>
                  </a:solidFill>
                </a:rPr>
                <a:t>30TH ANNUAL MEETING OF SOCIETY FOR SIMULATION IN EUROPE – </a:t>
              </a:r>
              <a:r>
                <a:rPr lang="en-GB" sz="2800" b="1" dirty="0">
                  <a:solidFill>
                    <a:srgbClr val="85CCF2"/>
                  </a:solidFill>
                </a:rPr>
                <a:t>DEVELOPING, ADOPTING AND EMBEDDING INNOVATIVE SIMULATION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023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Heading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3600" y="633600"/>
            <a:ext cx="7863962" cy="3200400"/>
          </a:xfrm>
        </p:spPr>
        <p:txBody>
          <a:bodyPr lIns="0" tIns="0" rIns="0" bIns="0" anchor="t">
            <a:normAutofit/>
          </a:bodyPr>
          <a:lstStyle>
            <a:lvl1pPr>
              <a:defRPr sz="56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9600" y="633600"/>
            <a:ext cx="14619600" cy="11368012"/>
          </a:xfrm>
        </p:spPr>
        <p:txBody>
          <a:bodyPr lIns="0" tIns="0" rIns="0" bIns="0" anchor="t"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3600" y="4467600"/>
            <a:ext cx="7863962" cy="7534012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945D30-EAF9-3E77-FEA9-53C55002A187}"/>
              </a:ext>
            </a:extLst>
          </p:cNvPr>
          <p:cNvSpPr/>
          <p:nvPr userDrawn="1"/>
        </p:nvSpPr>
        <p:spPr>
          <a:xfrm>
            <a:off x="-102688" y="-4464"/>
            <a:ext cx="24673359" cy="396238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EFF87F8-65D6-2042-6D3F-91881B0D03B8}"/>
              </a:ext>
            </a:extLst>
          </p:cNvPr>
          <p:cNvGrpSpPr/>
          <p:nvPr userDrawn="1"/>
        </p:nvGrpSpPr>
        <p:grpSpPr>
          <a:xfrm>
            <a:off x="0" y="11876957"/>
            <a:ext cx="24197801" cy="1818260"/>
            <a:chOff x="0" y="11876957"/>
            <a:chExt cx="24197801" cy="181826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53067E8-5BD6-8465-16D9-7A0BE4C965C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84611" y="11876957"/>
              <a:ext cx="24013190" cy="181826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30FB87-794F-D37F-B381-9B67CF1F3192}"/>
                </a:ext>
              </a:extLst>
            </p:cNvPr>
            <p:cNvSpPr/>
            <p:nvPr userDrawn="1"/>
          </p:nvSpPr>
          <p:spPr>
            <a:xfrm>
              <a:off x="0" y="12812856"/>
              <a:ext cx="20737902" cy="5671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E6C4313-5656-1EF7-1094-5EBA08710DB5}"/>
                </a:ext>
              </a:extLst>
            </p:cNvPr>
            <p:cNvSpPr/>
            <p:nvPr userDrawn="1"/>
          </p:nvSpPr>
          <p:spPr>
            <a:xfrm>
              <a:off x="0" y="12639216"/>
              <a:ext cx="21345914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900" b="1" dirty="0">
                  <a:solidFill>
                    <a:srgbClr val="49597C"/>
                  </a:solidFill>
                </a:rPr>
                <a:t>30TH ANNUAL MEETING OF SOCIETY FOR SIMULATION IN EUROPE – </a:t>
              </a:r>
              <a:r>
                <a:rPr lang="en-GB" sz="2800" b="1" dirty="0">
                  <a:solidFill>
                    <a:srgbClr val="85CCF2"/>
                  </a:solidFill>
                </a:rPr>
                <a:t>DEVELOPING, ADOPTING AND EMBEDDING INNOVATIVE SIMULATION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972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3601" y="633600"/>
            <a:ext cx="23115598" cy="1631618"/>
          </a:xfrm>
        </p:spPr>
        <p:txBody>
          <a:bodyPr lIns="0" tIns="0" rIns="0" bIns="0" anchor="t">
            <a:noAutofit/>
          </a:bodyPr>
          <a:lstStyle>
            <a:lvl1pPr>
              <a:defRPr sz="56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BDFDF9-83D1-AE75-04D5-6EF1BF6636D1}"/>
              </a:ext>
            </a:extLst>
          </p:cNvPr>
          <p:cNvSpPr/>
          <p:nvPr userDrawn="1"/>
        </p:nvSpPr>
        <p:spPr>
          <a:xfrm>
            <a:off x="-102688" y="-4464"/>
            <a:ext cx="24673359" cy="396238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3D5F55D-5D56-BADB-A7D7-3FBF455E4EE5}"/>
              </a:ext>
            </a:extLst>
          </p:cNvPr>
          <p:cNvGrpSpPr/>
          <p:nvPr userDrawn="1"/>
        </p:nvGrpSpPr>
        <p:grpSpPr>
          <a:xfrm>
            <a:off x="0" y="11876957"/>
            <a:ext cx="24197801" cy="1818260"/>
            <a:chOff x="0" y="11876957"/>
            <a:chExt cx="24197801" cy="181826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A5E86FA-EF6A-7066-DE20-8350FDBB655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84611" y="11876957"/>
              <a:ext cx="24013190" cy="181826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CD46D76-1F70-8C5F-2643-80E888E3AD65}"/>
                </a:ext>
              </a:extLst>
            </p:cNvPr>
            <p:cNvSpPr/>
            <p:nvPr userDrawn="1"/>
          </p:nvSpPr>
          <p:spPr>
            <a:xfrm>
              <a:off x="0" y="12812856"/>
              <a:ext cx="20737902" cy="5671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08AD253-F937-0B47-98ED-234C9EFD6022}"/>
                </a:ext>
              </a:extLst>
            </p:cNvPr>
            <p:cNvSpPr/>
            <p:nvPr userDrawn="1"/>
          </p:nvSpPr>
          <p:spPr>
            <a:xfrm>
              <a:off x="0" y="12639216"/>
              <a:ext cx="21345914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900" b="1" dirty="0">
                  <a:solidFill>
                    <a:srgbClr val="49597C"/>
                  </a:solidFill>
                </a:rPr>
                <a:t>30TH ANNUAL MEETING OF SOCIETY FOR SIMULATION IN EUROPE – </a:t>
              </a:r>
              <a:r>
                <a:rPr lang="en-GB" sz="2800" b="1" dirty="0">
                  <a:solidFill>
                    <a:srgbClr val="85CCF2"/>
                  </a:solidFill>
                </a:rPr>
                <a:t>DEVELOPING, ADOPTING AND EMBEDDING INNOVATIVE SIMULATION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035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F22D57-1DBA-2CB8-E433-B193D5FDAB52}"/>
              </a:ext>
            </a:extLst>
          </p:cNvPr>
          <p:cNvSpPr/>
          <p:nvPr userDrawn="1"/>
        </p:nvSpPr>
        <p:spPr>
          <a:xfrm>
            <a:off x="-102688" y="-4464"/>
            <a:ext cx="24673359" cy="396238"/>
          </a:xfrm>
          <a:prstGeom prst="rect">
            <a:avLst/>
          </a:prstGeom>
          <a:solidFill>
            <a:srgbClr val="4459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D366510-AB2C-A6F4-19B5-0C01F0319D3E}"/>
              </a:ext>
            </a:extLst>
          </p:cNvPr>
          <p:cNvGrpSpPr/>
          <p:nvPr userDrawn="1"/>
        </p:nvGrpSpPr>
        <p:grpSpPr>
          <a:xfrm>
            <a:off x="0" y="11876957"/>
            <a:ext cx="24197801" cy="1818260"/>
            <a:chOff x="0" y="11876957"/>
            <a:chExt cx="24197801" cy="181826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2DCAF98-D8D5-F902-3D4D-D449018F8D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84611" y="11876957"/>
              <a:ext cx="24013190" cy="181826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DDC11BE-D481-5D37-F91A-81A4E851A469}"/>
                </a:ext>
              </a:extLst>
            </p:cNvPr>
            <p:cNvSpPr/>
            <p:nvPr userDrawn="1"/>
          </p:nvSpPr>
          <p:spPr>
            <a:xfrm>
              <a:off x="0" y="12812856"/>
              <a:ext cx="20737902" cy="5671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E07A90F-5F53-9B3A-D9D7-BB8648B5F827}"/>
                </a:ext>
              </a:extLst>
            </p:cNvPr>
            <p:cNvSpPr/>
            <p:nvPr userDrawn="1"/>
          </p:nvSpPr>
          <p:spPr>
            <a:xfrm>
              <a:off x="0" y="12639216"/>
              <a:ext cx="21345914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900" b="1" dirty="0">
                  <a:solidFill>
                    <a:srgbClr val="49597C"/>
                  </a:solidFill>
                </a:rPr>
                <a:t>30TH ANNUAL MEETING OF SOCIETY FOR SIMULATION IN EUROPE – </a:t>
              </a:r>
              <a:r>
                <a:rPr lang="en-GB" sz="2800" b="1" dirty="0">
                  <a:solidFill>
                    <a:srgbClr val="85CCF2"/>
                  </a:solidFill>
                </a:rPr>
                <a:t>DEVELOPING, ADOPTING AND EMBEDDING INNOVATIVE SIMULATION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707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51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2" r:id="rId3"/>
    <p:sldLayoutId id="2147483664" r:id="rId4"/>
    <p:sldLayoutId id="2147483672" r:id="rId5"/>
    <p:sldLayoutId id="2147483668" r:id="rId6"/>
    <p:sldLayoutId id="2147483669" r:id="rId7"/>
    <p:sldLayoutId id="2147483667" r:id="rId8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b="0" i="0" kern="1200">
          <a:solidFill>
            <a:schemeClr val="tx1"/>
          </a:solidFill>
          <a:latin typeface="Avenir Next LT Pro" panose="020F0502020204030204" pitchFamily="34" charset="0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b="0" i="0" kern="1200">
          <a:solidFill>
            <a:schemeClr val="tx1"/>
          </a:solidFill>
          <a:latin typeface="Avenir Next LT Pro" panose="020F0502020204030204" pitchFamily="34" charset="0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b="0" i="0" kern="1200">
          <a:solidFill>
            <a:schemeClr val="tx1"/>
          </a:solidFill>
          <a:latin typeface="Avenir Next LT Pro" panose="020F0502020204030204" pitchFamily="34" charset="0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b="0" i="0" kern="1200">
          <a:solidFill>
            <a:schemeClr val="tx1"/>
          </a:solidFill>
          <a:latin typeface="Avenir Next LT Pro" panose="020F0502020204030204" pitchFamily="34" charset="0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tx1"/>
          </a:solidFill>
          <a:latin typeface="Avenir Next LT Pro" panose="020F0502020204030204" pitchFamily="34" charset="0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0" i="0" kern="1200">
          <a:solidFill>
            <a:schemeClr val="tx1"/>
          </a:solidFill>
          <a:latin typeface="Avenir Next LT Pro" panose="020F0502020204030204" pitchFamily="34" charset="0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28C59-5750-52D2-4CCF-3A19B6CCB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795" y="3978980"/>
            <a:ext cx="23124822" cy="1786270"/>
          </a:xfrm>
        </p:spPr>
        <p:txBody>
          <a:bodyPr>
            <a:normAutofit/>
          </a:bodyPr>
          <a:lstStyle/>
          <a:p>
            <a:r>
              <a:rPr lang="en-US" b="0" dirty="0"/>
              <a:t>Click to add title in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FBECA-25AD-EE2D-F597-E17C4D605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795" y="6139899"/>
            <a:ext cx="23124822" cy="703324"/>
          </a:xfrm>
        </p:spPr>
        <p:txBody>
          <a:bodyPr/>
          <a:lstStyle/>
          <a:p>
            <a:r>
              <a:rPr lang="en-US" dirty="0"/>
              <a:t>Click to add title in here</a:t>
            </a:r>
          </a:p>
        </p:txBody>
      </p:sp>
      <p:pic>
        <p:nvPicPr>
          <p:cNvPr id="5" name="Picture 4" descr="A close-up of a logo&#10;&#10;AI-generated content may be incorrect.">
            <a:extLst>
              <a:ext uri="{FF2B5EF4-FFF2-40B4-BE49-F238E27FC236}">
                <a16:creationId xmlns:a16="http://schemas.microsoft.com/office/drawing/2014/main" id="{69FBBEA6-C045-AB67-0D72-A5D856884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515" y="626110"/>
            <a:ext cx="6135307" cy="248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99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7C94-768C-B24E-8E45-FFB0466D7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33574-19A2-CE46-A359-A5586B752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GB" b="1" dirty="0">
                <a:solidFill>
                  <a:schemeClr val="tx2"/>
                </a:solidFill>
              </a:rPr>
              <a:t>Name</a:t>
            </a:r>
          </a:p>
          <a:p>
            <a:pPr marL="0" indent="0" algn="ctr">
              <a:buNone/>
            </a:pPr>
            <a:r>
              <a:rPr lang="en-GB" dirty="0"/>
              <a:t>Institution</a:t>
            </a:r>
          </a:p>
          <a:p>
            <a:pPr marL="0" indent="0" algn="ctr">
              <a:buNone/>
            </a:pPr>
            <a:r>
              <a:rPr lang="en-GB" dirty="0"/>
              <a:t>E-mail, Phone</a:t>
            </a:r>
          </a:p>
          <a:p>
            <a:pPr marL="0" indent="0" algn="ctr">
              <a:buNone/>
            </a:pPr>
            <a:r>
              <a:rPr lang="en-GB" dirty="0"/>
              <a:t>Website / QR Code</a:t>
            </a:r>
          </a:p>
        </p:txBody>
      </p:sp>
    </p:spTree>
    <p:extLst>
      <p:ext uri="{BB962C8B-B14F-4D97-AF65-F5344CB8AC3E}">
        <p14:creationId xmlns:p14="http://schemas.microsoft.com/office/powerpoint/2010/main" val="754021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1758D-5AC3-5B41-AE29-093569C1F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/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62939-32C4-D44D-BD2E-1E05819CC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tx2"/>
                </a:solidFill>
              </a:rPr>
              <a:t>Background</a:t>
            </a:r>
          </a:p>
          <a:p>
            <a:r>
              <a:rPr lang="en-GB" dirty="0"/>
              <a:t>Add text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78F5D-263F-4948-AB20-5C5E78CA993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3142913" y="2898775"/>
            <a:ext cx="11239500" cy="9102725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tx2"/>
                </a:solidFill>
              </a:rPr>
              <a:t>Goal / Aim</a:t>
            </a:r>
          </a:p>
          <a:p>
            <a:r>
              <a:rPr lang="en-GB" dirty="0"/>
              <a:t>Add text here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465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BF8D8-4093-3447-8670-EBD63643E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PICO / QUANTITATIVE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F4775-A180-3D45-89FD-14A7D4285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Population:</a:t>
            </a:r>
          </a:p>
          <a:p>
            <a:r>
              <a:rPr lang="en-GB" dirty="0"/>
              <a:t>Intervention:</a:t>
            </a:r>
          </a:p>
          <a:p>
            <a:r>
              <a:rPr lang="en-GB" dirty="0"/>
              <a:t>Control / Comparison:</a:t>
            </a:r>
          </a:p>
          <a:p>
            <a:r>
              <a:rPr lang="en-GB" dirty="0"/>
              <a:t>Outcome(s):</a:t>
            </a:r>
          </a:p>
        </p:txBody>
      </p:sp>
    </p:spTree>
    <p:extLst>
      <p:ext uri="{BB962C8B-B14F-4D97-AF65-F5344CB8AC3E}">
        <p14:creationId xmlns:p14="http://schemas.microsoft.com/office/powerpoint/2010/main" val="150161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BF8D8-4093-3447-8670-EBD63643E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SPIDER / QUALITATIVE/MIXED METHODS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F4775-A180-3D45-89FD-14A7D4285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Sample:</a:t>
            </a:r>
          </a:p>
          <a:p>
            <a:r>
              <a:rPr lang="en-GB" dirty="0"/>
              <a:t>Phenomenon of Interest:</a:t>
            </a:r>
          </a:p>
          <a:p>
            <a:r>
              <a:rPr lang="en-GB" dirty="0"/>
              <a:t>Design:</a:t>
            </a:r>
          </a:p>
          <a:p>
            <a:r>
              <a:rPr lang="en-GB" dirty="0"/>
              <a:t>Evaluation:</a:t>
            </a:r>
          </a:p>
          <a:p>
            <a:r>
              <a:rPr lang="en-GB" dirty="0"/>
              <a:t>Research Type:</a:t>
            </a:r>
          </a:p>
        </p:txBody>
      </p:sp>
    </p:spTree>
    <p:extLst>
      <p:ext uri="{BB962C8B-B14F-4D97-AF65-F5344CB8AC3E}">
        <p14:creationId xmlns:p14="http://schemas.microsoft.com/office/powerpoint/2010/main" val="192877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BF8D8-4093-3447-8670-EBD63643E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APPROACH /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F4775-A180-3D45-89FD-14A7D4285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Tell us your study design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5F19A45-150C-5E4C-86FD-3A9D7E487B9B}"/>
              </a:ext>
            </a:extLst>
          </p:cNvPr>
          <p:cNvSpPr/>
          <p:nvPr/>
        </p:nvSpPr>
        <p:spPr>
          <a:xfrm>
            <a:off x="2542340" y="5954751"/>
            <a:ext cx="5656074" cy="29897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2"/>
                </a:solidFill>
                <a:latin typeface="Avenir Next LT Pro" panose="020B0504020202020204" pitchFamily="34" charset="77"/>
              </a:rPr>
              <a:t>or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10F78C1-95D1-324B-8D8A-3362A5D3BF35}"/>
              </a:ext>
            </a:extLst>
          </p:cNvPr>
          <p:cNvSpPr/>
          <p:nvPr/>
        </p:nvSpPr>
        <p:spPr>
          <a:xfrm>
            <a:off x="9363169" y="5954751"/>
            <a:ext cx="5656074" cy="29897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2"/>
                </a:solidFill>
                <a:latin typeface="Avenir Next LT Pro" panose="020B0504020202020204" pitchFamily="34" charset="77"/>
              </a:rPr>
              <a:t>use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AC230AE-85AF-1D4A-9BDC-4D8D8F65A023}"/>
              </a:ext>
            </a:extLst>
          </p:cNvPr>
          <p:cNvSpPr/>
          <p:nvPr/>
        </p:nvSpPr>
        <p:spPr>
          <a:xfrm>
            <a:off x="16183998" y="5954751"/>
            <a:ext cx="5656074" cy="29897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2"/>
                </a:solidFill>
                <a:latin typeface="Avenir Next LT Pro" panose="020B0504020202020204" pitchFamily="34" charset="77"/>
              </a:rPr>
              <a:t>flowcharts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A1CDBF7-6D6D-6B44-A793-9AC49B695142}"/>
              </a:ext>
            </a:extLst>
          </p:cNvPr>
          <p:cNvCxnSpPr>
            <a:cxnSpLocks/>
          </p:cNvCxnSpPr>
          <p:nvPr/>
        </p:nvCxnSpPr>
        <p:spPr>
          <a:xfrm>
            <a:off x="8198414" y="7449607"/>
            <a:ext cx="1164755" cy="0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78FAA40-1691-834F-A984-6489EC8E9B5E}"/>
              </a:ext>
            </a:extLst>
          </p:cNvPr>
          <p:cNvCxnSpPr>
            <a:cxnSpLocks/>
          </p:cNvCxnSpPr>
          <p:nvPr/>
        </p:nvCxnSpPr>
        <p:spPr>
          <a:xfrm>
            <a:off x="15019243" y="7449607"/>
            <a:ext cx="1164755" cy="0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40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99048-839D-D74D-A49A-04EB92B98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21D65-C201-1C4B-BE37-292688C8F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407" y="2846935"/>
            <a:ext cx="7810036" cy="9104400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GB" sz="4800" dirty="0"/>
              <a:t>ALERT Presentation</a:t>
            </a:r>
          </a:p>
          <a:p>
            <a:pPr marL="914400" indent="-914400">
              <a:buFont typeface="+mj-lt"/>
              <a:buAutoNum type="arabicPeriod"/>
            </a:pPr>
            <a:r>
              <a:rPr lang="en-GB" sz="4800" dirty="0"/>
              <a:t>Grant Proposal (if applicable)</a:t>
            </a:r>
          </a:p>
          <a:p>
            <a:pPr marL="914400" indent="-914400">
              <a:buFont typeface="+mj-lt"/>
              <a:buAutoNum type="arabicPeriod"/>
            </a:pPr>
            <a:r>
              <a:rPr lang="en-GB" sz="4800" dirty="0"/>
              <a:t>IRB Submission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D7751B-A407-3949-9D54-FF78C2993DBC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8551862" y="2848610"/>
            <a:ext cx="7278688" cy="910272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 startAt="4"/>
            </a:pPr>
            <a:r>
              <a:rPr lang="en-GB" sz="4800" dirty="0"/>
              <a:t>Recruitment / Data Collection</a:t>
            </a:r>
          </a:p>
          <a:p>
            <a:pPr marL="914400" indent="-914400">
              <a:buFont typeface="+mj-lt"/>
              <a:buAutoNum type="arabicPeriod" startAt="4"/>
            </a:pPr>
            <a:r>
              <a:rPr lang="en-GB" sz="4800" dirty="0"/>
              <a:t>Data Analysis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1A836F-59EB-0947-A669-5E8B5C161DD4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7103725" y="2898775"/>
            <a:ext cx="7278688" cy="910272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 startAt="6"/>
            </a:pPr>
            <a:r>
              <a:rPr lang="en-GB" sz="4800" dirty="0"/>
              <a:t>Abstract Presentation</a:t>
            </a:r>
          </a:p>
          <a:p>
            <a:pPr marL="914400" indent="-914400">
              <a:buFont typeface="+mj-lt"/>
              <a:buAutoNum type="arabicPeriod" startAt="6"/>
            </a:pPr>
            <a:r>
              <a:rPr lang="en-GB" sz="4800" dirty="0"/>
              <a:t>Manuscript Preparation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9871E43-E066-9944-9051-BCC93E947132}"/>
              </a:ext>
            </a:extLst>
          </p:cNvPr>
          <p:cNvSpPr/>
          <p:nvPr/>
        </p:nvSpPr>
        <p:spPr>
          <a:xfrm>
            <a:off x="2542340" y="7554951"/>
            <a:ext cx="5656074" cy="29897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2"/>
                </a:solidFill>
                <a:latin typeface="Avenir Next LT Pro" panose="020B0504020202020204" pitchFamily="34" charset="77"/>
              </a:rPr>
              <a:t>or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386C870-4DAF-334F-A338-BBAEA16F48FE}"/>
              </a:ext>
            </a:extLst>
          </p:cNvPr>
          <p:cNvSpPr/>
          <p:nvPr/>
        </p:nvSpPr>
        <p:spPr>
          <a:xfrm>
            <a:off x="9363169" y="7554951"/>
            <a:ext cx="5656074" cy="29897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2"/>
                </a:solidFill>
                <a:latin typeface="Avenir Next LT Pro" panose="020B0504020202020204" pitchFamily="34" charset="77"/>
              </a:rPr>
              <a:t>use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0222321-9C34-2543-94F3-4B649FFC5EC8}"/>
              </a:ext>
            </a:extLst>
          </p:cNvPr>
          <p:cNvSpPr/>
          <p:nvPr/>
        </p:nvSpPr>
        <p:spPr>
          <a:xfrm>
            <a:off x="16183998" y="7554951"/>
            <a:ext cx="5656074" cy="29897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2"/>
                </a:solidFill>
                <a:latin typeface="Avenir Next LT Pro" panose="020B0504020202020204" pitchFamily="34" charset="77"/>
              </a:rPr>
              <a:t>flowcharts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3A25D86-75A1-424A-BBB9-40A2033F50F7}"/>
              </a:ext>
            </a:extLst>
          </p:cNvPr>
          <p:cNvCxnSpPr>
            <a:cxnSpLocks/>
          </p:cNvCxnSpPr>
          <p:nvPr/>
        </p:nvCxnSpPr>
        <p:spPr>
          <a:xfrm>
            <a:off x="8198414" y="9049807"/>
            <a:ext cx="1164755" cy="0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2C76170-A910-504D-A020-9360E494D06C}"/>
              </a:ext>
            </a:extLst>
          </p:cNvPr>
          <p:cNvCxnSpPr>
            <a:cxnSpLocks/>
          </p:cNvCxnSpPr>
          <p:nvPr/>
        </p:nvCxnSpPr>
        <p:spPr>
          <a:xfrm>
            <a:off x="15019243" y="9049807"/>
            <a:ext cx="1164755" cy="0"/>
          </a:xfrm>
          <a:prstGeom prst="straightConnector1">
            <a:avLst/>
          </a:prstGeom>
          <a:ln w="1270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73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99048-839D-D74D-A49A-04EB92B98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POTENTIAL BARRIERS  TO STUDY IMPLEMENTATION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EBCBD0B-5A01-40FA-9F29-1A03AD78E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646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99048-839D-D74D-A49A-04EB92B98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QUESTIONS TO IMPROVE STUDY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62E9FB0-E52C-4530-9134-93F42D660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904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05612-FD1E-624C-A79D-3AEBFB46C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GOALS TO ACCOMPLISH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41224-16A1-3C4C-94F5-F292E3D93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tx2"/>
                </a:solidFill>
              </a:rPr>
              <a:t>In 2 months</a:t>
            </a:r>
          </a:p>
          <a:p>
            <a:r>
              <a:rPr lang="en-GB" dirty="0"/>
              <a:t>Add text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9056F-EE42-D048-9F60-22DF891F8BC2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3142913" y="2898775"/>
            <a:ext cx="11239500" cy="9102725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tx2"/>
                </a:solidFill>
              </a:rPr>
              <a:t>At SESAM 2025</a:t>
            </a:r>
          </a:p>
          <a:p>
            <a:r>
              <a:rPr lang="en-GB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891554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465678"/>
      </a:dk2>
      <a:lt2>
        <a:srgbClr val="E7E6E6"/>
      </a:lt2>
      <a:accent1>
        <a:srgbClr val="85CCF2"/>
      </a:accent1>
      <a:accent2>
        <a:srgbClr val="FBE70F"/>
      </a:accent2>
      <a:accent3>
        <a:srgbClr val="465678"/>
      </a:accent3>
      <a:accent4>
        <a:srgbClr val="455678"/>
      </a:accent4>
      <a:accent5>
        <a:srgbClr val="455678"/>
      </a:accent5>
      <a:accent6>
        <a:srgbClr val="455678"/>
      </a:accent6>
      <a:hlink>
        <a:srgbClr val="0F3FA6"/>
      </a:hlink>
      <a:folHlink>
        <a:srgbClr val="545A67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b053b54c-28d1-4b90-8e86-051465adffe9" xsi:nil="true"/>
    <lcf76f155ced4ddcb4097134ff3c332f xmlns="4fb78d7c-58d3-4d4a-9d31-8958e9a1345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14A141CB66544C88D5B5005AD71EC8" ma:contentTypeVersion="20" ma:contentTypeDescription="Create a new document." ma:contentTypeScope="" ma:versionID="e625fb499a69955dcabe360d5ab120ae">
  <xsd:schema xmlns:xsd="http://www.w3.org/2001/XMLSchema" xmlns:xs="http://www.w3.org/2001/XMLSchema" xmlns:p="http://schemas.microsoft.com/office/2006/metadata/properties" xmlns:ns1="http://schemas.microsoft.com/sharepoint/v3" xmlns:ns2="4fb78d7c-58d3-4d4a-9d31-8958e9a13458" xmlns:ns3="b053b54c-28d1-4b90-8e86-051465adffe9" targetNamespace="http://schemas.microsoft.com/office/2006/metadata/properties" ma:root="true" ma:fieldsID="9cb4585b38915eb787f98443f6456266" ns1:_="" ns2:_="" ns3:_="">
    <xsd:import namespace="http://schemas.microsoft.com/sharepoint/v3"/>
    <xsd:import namespace="4fb78d7c-58d3-4d4a-9d31-8958e9a13458"/>
    <xsd:import namespace="b053b54c-28d1-4b90-8e86-051465adffe9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78d7c-58d3-4d4a-9d31-8958e9a134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07aa72e-f14e-4a25-852b-728708e134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53b54c-28d1-4b90-8e86-051465adffe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fff3152-ea64-4773-be8e-244fade5967f}" ma:internalName="TaxCatchAll" ma:showField="CatchAllData" ma:web="b053b54c-28d1-4b90-8e86-051465adff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066E8C-5D47-4F02-B4D9-1F36ACCA47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82C34C-367E-446A-B0F0-447C24B57C2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b053b54c-28d1-4b90-8e86-051465adffe9"/>
    <ds:schemaRef ds:uri="4fb78d7c-58d3-4d4a-9d31-8958e9a13458"/>
  </ds:schemaRefs>
</ds:datastoreItem>
</file>

<file path=customXml/itemProps3.xml><?xml version="1.0" encoding="utf-8"?>
<ds:datastoreItem xmlns:ds="http://schemas.openxmlformats.org/officeDocument/2006/customXml" ds:itemID="{CAACBE9A-26D0-45DE-B4D6-EE38A76D0C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b78d7c-58d3-4d4a-9d31-8958e9a13458"/>
    <ds:schemaRef ds:uri="b053b54c-28d1-4b90-8e86-051465adff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2328</TotalTime>
  <Words>135</Words>
  <Application>Microsoft Office PowerPoint</Application>
  <PresentationFormat>Custom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Avenir Next LT Pro Demi</vt:lpstr>
      <vt:lpstr>Arial</vt:lpstr>
      <vt:lpstr>Avenir Next LT Pro</vt:lpstr>
      <vt:lpstr>Office Theme</vt:lpstr>
      <vt:lpstr>Click to add title in here</vt:lpstr>
      <vt:lpstr>BACKGROUND / AIMS</vt:lpstr>
      <vt:lpstr>PICO / QUANTITATIVE RESEARCH QUESTION</vt:lpstr>
      <vt:lpstr>SPIDER / QUALITATIVE/MIXED METHODS RESEARCH QUESTION</vt:lpstr>
      <vt:lpstr>APPROACH / DESIGN</vt:lpstr>
      <vt:lpstr>TIMELINE</vt:lpstr>
      <vt:lpstr>3 POTENTIAL BARRIERS  TO STUDY IMPLEMENTATION</vt:lpstr>
      <vt:lpstr>3 QUESTIONS TO IMPROVE STUDY</vt:lpstr>
      <vt:lpstr>GOALS TO ACCOMPLISH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Gill</dc:creator>
  <cp:lastModifiedBy>Stephen Potter</cp:lastModifiedBy>
  <cp:revision>71</cp:revision>
  <dcterms:created xsi:type="dcterms:W3CDTF">2021-12-07T16:11:10Z</dcterms:created>
  <dcterms:modified xsi:type="dcterms:W3CDTF">2025-02-26T09:00:44Z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0x0101007314A141CB66544C88D5B5005AD71EC8</vt:lpwstr>
  </property>
  <property fmtid="{D5CDD505-2E9C-101B-9397-08002B2CF9AE}" pid="3" name="MediaServiceImageTags">
    <vt:lpwstr/>
  </property>
</Properties>
</file>